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830CE-825F-40A2-86B5-30BECE462A2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24603-207C-4CEB-8122-3CB01FF006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Marine Science: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Marine Algae, Sea-grasses and Emergent Plants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Mangroves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Mangroves</a:t>
            </a:r>
            <a:r>
              <a:rPr lang="en-US" sz="2400" dirty="0" smtClean="0"/>
              <a:t> are simply salt-tolerant trees. In the U.S. there are three types: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smtClean="0"/>
              <a:t>Red mangrove (</a:t>
            </a:r>
            <a:r>
              <a:rPr lang="en-US" sz="2000" b="1" i="1" dirty="0" err="1" smtClean="0"/>
              <a:t>Rhizophora</a:t>
            </a:r>
            <a:r>
              <a:rPr lang="en-US" sz="2000" b="1" i="1" dirty="0" smtClean="0"/>
              <a:t> mangle</a:t>
            </a:r>
            <a:r>
              <a:rPr lang="en-US" sz="2000" b="1" dirty="0" smtClean="0"/>
              <a:t>)</a:t>
            </a:r>
            <a:r>
              <a:rPr lang="en-US" sz="2000" dirty="0" smtClean="0"/>
              <a:t>—the most seaward growing of the mangroves; not cold tolerant; has characteristic </a:t>
            </a:r>
            <a:r>
              <a:rPr lang="en-US" sz="2000" b="1" dirty="0" smtClean="0"/>
              <a:t>prop roots</a:t>
            </a:r>
            <a:r>
              <a:rPr lang="en-US" sz="2000" dirty="0" smtClean="0"/>
              <a:t> to stabilize it; forms mangrove islands; is a </a:t>
            </a:r>
            <a:r>
              <a:rPr lang="en-US" sz="2000" b="1" dirty="0" smtClean="0"/>
              <a:t>salt excluder</a:t>
            </a:r>
            <a:r>
              <a:rPr lang="en-US" sz="2000" dirty="0" smtClean="0"/>
              <a:t> (eliminates salt at the root).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smtClean="0"/>
              <a:t>Black mangrove (</a:t>
            </a:r>
            <a:r>
              <a:rPr lang="en-US" sz="2000" b="1" i="1" dirty="0" err="1" smtClean="0"/>
              <a:t>Avicennia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germinans</a:t>
            </a:r>
            <a:r>
              <a:rPr lang="en-US" sz="2000" b="1" dirty="0" smtClean="0"/>
              <a:t>)</a:t>
            </a:r>
            <a:r>
              <a:rPr lang="en-US" sz="2000" dirty="0" smtClean="0"/>
              <a:t>—most cold tolerant; upper littoral; has </a:t>
            </a:r>
            <a:r>
              <a:rPr lang="en-US" sz="2000" b="1" dirty="0" err="1" smtClean="0"/>
              <a:t>pneumatophores</a:t>
            </a:r>
            <a:r>
              <a:rPr lang="en-US" sz="2000" b="1" dirty="0" smtClean="0"/>
              <a:t> </a:t>
            </a:r>
            <a:r>
              <a:rPr lang="en-US" sz="2000" dirty="0" smtClean="0"/>
              <a:t>(“snorkel roots”)for gas exchange; </a:t>
            </a:r>
            <a:r>
              <a:rPr lang="en-US" sz="2000" b="1" dirty="0" smtClean="0"/>
              <a:t>salt </a:t>
            </a:r>
            <a:r>
              <a:rPr lang="en-US" sz="2000" b="1" dirty="0" err="1" smtClean="0"/>
              <a:t>excreter</a:t>
            </a:r>
            <a:r>
              <a:rPr lang="en-US" sz="2000" dirty="0" smtClean="0"/>
              <a:t> (leaves excrete salt from glands on underside).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 smtClean="0"/>
              <a:t>White mangrove (</a:t>
            </a:r>
            <a:r>
              <a:rPr lang="en-US" sz="2000" b="1" dirty="0" err="1" smtClean="0"/>
              <a:t>Laguncularia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racemosa</a:t>
            </a:r>
            <a:r>
              <a:rPr lang="en-US" sz="2000" b="1" dirty="0" smtClean="0"/>
              <a:t>)</a:t>
            </a:r>
            <a:r>
              <a:rPr lang="en-US" sz="2000" dirty="0" smtClean="0"/>
              <a:t>—grows inland from red and black mangroves; not cold tolerant; important for erosion protection; has </a:t>
            </a:r>
            <a:r>
              <a:rPr lang="en-US" sz="2000" b="1" dirty="0" smtClean="0"/>
              <a:t>nectar glands</a:t>
            </a:r>
            <a:r>
              <a:rPr lang="en-US" sz="2000" dirty="0" smtClean="0"/>
              <a:t> at the base of each leaf. </a:t>
            </a:r>
          </a:p>
          <a:p>
            <a:pPr marL="914400" lvl="1" indent="-457200">
              <a:buNone/>
            </a:pPr>
            <a:r>
              <a:rPr lang="en-US" sz="2000" dirty="0" smtClean="0"/>
              <a:t> </a:t>
            </a:r>
            <a:endParaRPr lang="en-US" sz="2000" b="1" dirty="0"/>
          </a:p>
        </p:txBody>
      </p:sp>
      <p:pic>
        <p:nvPicPr>
          <p:cNvPr id="5" name="Picture 4" descr="mangro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5638800"/>
            <a:ext cx="1428750" cy="10763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Producers in the Marine Environment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Algae, sea-grasses and emergent plants constitute common marine plants.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All live in </a:t>
            </a:r>
            <a:r>
              <a:rPr lang="en-US" sz="2400" dirty="0" err="1" smtClean="0"/>
              <a:t>photic</a:t>
            </a:r>
            <a:r>
              <a:rPr lang="en-US" sz="2400" dirty="0" smtClean="0"/>
              <a:t> zones because all perform photosynthesis.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Photosynthesis occurs through the following reaction:</a:t>
            </a:r>
          </a:p>
          <a:p>
            <a:pPr algn="ctr">
              <a:buNone/>
            </a:pPr>
            <a:r>
              <a:rPr lang="en-US" sz="2400" dirty="0"/>
              <a:t>	</a:t>
            </a:r>
            <a:r>
              <a:rPr lang="en-US" sz="2400" dirty="0" smtClean="0"/>
              <a:t>6CO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+ 6H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dirty="0" smtClean="0">
                <a:sym typeface="Wingdings" pitchFamily="2" charset="2"/>
              </a:rPr>
              <a:t> C</a:t>
            </a:r>
            <a:r>
              <a:rPr lang="en-US" sz="2400" baseline="-25000" dirty="0" smtClean="0">
                <a:sym typeface="Wingdings" pitchFamily="2" charset="2"/>
              </a:rPr>
              <a:t>6</a:t>
            </a:r>
            <a:r>
              <a:rPr lang="en-US" sz="2400" dirty="0" smtClean="0">
                <a:sym typeface="Wingdings" pitchFamily="2" charset="2"/>
              </a:rPr>
              <a:t>H</a:t>
            </a:r>
            <a:r>
              <a:rPr lang="en-US" sz="2400" baseline="-25000" dirty="0" smtClean="0">
                <a:sym typeface="Wingdings" pitchFamily="2" charset="2"/>
              </a:rPr>
              <a:t>12</a:t>
            </a:r>
            <a:r>
              <a:rPr lang="en-US" sz="2400" dirty="0" smtClean="0">
                <a:sym typeface="Wingdings" pitchFamily="2" charset="2"/>
              </a:rPr>
              <a:t>O</a:t>
            </a:r>
            <a:r>
              <a:rPr lang="en-US" sz="2400" baseline="-25000" dirty="0" smtClean="0">
                <a:sym typeface="Wingdings" pitchFamily="2" charset="2"/>
              </a:rPr>
              <a:t>6</a:t>
            </a:r>
            <a:r>
              <a:rPr lang="en-US" sz="2400" dirty="0" smtClean="0">
                <a:sym typeface="Wingdings" pitchFamily="2" charset="2"/>
              </a:rPr>
              <a:t> + 6O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Algae live in the </a:t>
            </a:r>
            <a:r>
              <a:rPr lang="en-US" sz="2400" dirty="0" err="1" smtClean="0"/>
              <a:t>Neritic</a:t>
            </a:r>
            <a:r>
              <a:rPr lang="en-US" sz="2400" dirty="0" smtClean="0"/>
              <a:t> Province (above the Continental Shelf), and the </a:t>
            </a:r>
            <a:r>
              <a:rPr lang="en-US" sz="2400" dirty="0" err="1" smtClean="0"/>
              <a:t>Epipelagic</a:t>
            </a:r>
            <a:r>
              <a:rPr lang="en-US" sz="2400" dirty="0" smtClean="0"/>
              <a:t> Zone of the Oceanic Province.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Sea-grasses are rooted to the seafloor and must live in the </a:t>
            </a:r>
            <a:r>
              <a:rPr lang="en-US" sz="2400" dirty="0" err="1" smtClean="0"/>
              <a:t>Neritic</a:t>
            </a:r>
            <a:r>
              <a:rPr lang="en-US" sz="2400" dirty="0" smtClean="0"/>
              <a:t> Province in order to have adequate light.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Emergent plants live in the littoral zone.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Marine Algae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Macroscopic marine algae were once classified among the </a:t>
            </a:r>
            <a:r>
              <a:rPr lang="en-US" sz="2000" dirty="0" err="1" smtClean="0"/>
              <a:t>protists</a:t>
            </a:r>
            <a:r>
              <a:rPr lang="en-US" sz="2000" dirty="0" smtClean="0"/>
              <a:t>, but have now been moved back to the plant kingdom. 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Microscopic algae, such as diatoms, are still categorized with the </a:t>
            </a:r>
            <a:r>
              <a:rPr lang="en-US" sz="2000" dirty="0" err="1" smtClean="0"/>
              <a:t>protists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Macroscopic algae are </a:t>
            </a:r>
            <a:r>
              <a:rPr lang="en-US" sz="2000" b="1" dirty="0" smtClean="0"/>
              <a:t>non-vascular plant</a:t>
            </a:r>
            <a:r>
              <a:rPr lang="en-US" sz="2000" dirty="0" smtClean="0"/>
              <a:t>s, which means that they lack vascular tissue and have no true roots, stems and leaves.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 macroscopic algae are divided into </a:t>
            </a:r>
            <a:r>
              <a:rPr lang="en-US" sz="2000" b="1" dirty="0" smtClean="0"/>
              <a:t>three phyla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6" name="Content Placeholder 5" descr="Diatom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3200400"/>
            <a:ext cx="1923192" cy="1262899"/>
          </a:xfrm>
        </p:spPr>
      </p:pic>
      <p:pic>
        <p:nvPicPr>
          <p:cNvPr id="7" name="Picture 6" descr="green alga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676400"/>
            <a:ext cx="1981200" cy="1320800"/>
          </a:xfrm>
          <a:prstGeom prst="rect">
            <a:avLst/>
          </a:prstGeom>
        </p:spPr>
      </p:pic>
      <p:pic>
        <p:nvPicPr>
          <p:cNvPr id="8" name="Picture 7" descr="Irish mo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4724400"/>
            <a:ext cx="22352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Phylum </a:t>
            </a:r>
            <a:r>
              <a:rPr lang="en-US" b="1" u="sng" dirty="0" err="1" smtClean="0"/>
              <a:t>Chlorophyta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Phylum </a:t>
            </a:r>
            <a:r>
              <a:rPr lang="en-US" sz="2400" b="1" dirty="0" err="1" smtClean="0"/>
              <a:t>Chlorophyta</a:t>
            </a:r>
            <a:r>
              <a:rPr lang="en-US" sz="2400" b="1" dirty="0" smtClean="0"/>
              <a:t> </a:t>
            </a:r>
            <a:r>
              <a:rPr lang="en-US" sz="2400" dirty="0" smtClean="0"/>
              <a:t>includes the green algae (e.g. </a:t>
            </a:r>
            <a:r>
              <a:rPr lang="en-US" sz="2400" b="1" i="1" dirty="0" err="1" smtClean="0"/>
              <a:t>Ulva</a:t>
            </a:r>
            <a:r>
              <a:rPr lang="en-US" sz="2400" dirty="0" smtClean="0"/>
              <a:t>, or sea lettuce).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These plants have chlorophyll and other pigments similar to vascular plants.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There are many freshwater species in addition to the species found in the marine environment.</a:t>
            </a:r>
            <a:endParaRPr lang="en-US" sz="2400" dirty="0"/>
          </a:p>
        </p:txBody>
      </p:sp>
      <p:pic>
        <p:nvPicPr>
          <p:cNvPr id="5" name="Content Placeholder 4" descr="green alga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3200400"/>
            <a:ext cx="2400300" cy="1600200"/>
          </a:xfrm>
        </p:spPr>
      </p:pic>
      <p:pic>
        <p:nvPicPr>
          <p:cNvPr id="6" name="Picture 5" descr="Ul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676400"/>
            <a:ext cx="1511300" cy="1117600"/>
          </a:xfrm>
          <a:prstGeom prst="rect">
            <a:avLst/>
          </a:prstGeom>
        </p:spPr>
      </p:pic>
      <p:pic>
        <p:nvPicPr>
          <p:cNvPr id="7" name="Picture 6" descr="dead man's finge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5029200"/>
            <a:ext cx="2298700" cy="15237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Phylum </a:t>
            </a:r>
            <a:r>
              <a:rPr lang="en-US" b="1" u="sng" dirty="0" err="1" smtClean="0"/>
              <a:t>Phaeophyta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Phylum </a:t>
            </a:r>
            <a:r>
              <a:rPr lang="en-US" sz="2400" b="1" dirty="0" err="1" smtClean="0"/>
              <a:t>Phaeophyta</a:t>
            </a:r>
            <a:r>
              <a:rPr lang="en-US" sz="2400" dirty="0" smtClean="0"/>
              <a:t> includes the brown algae (e.g. </a:t>
            </a:r>
            <a:r>
              <a:rPr lang="en-US" sz="2400" b="1" dirty="0" smtClean="0"/>
              <a:t>kelp</a:t>
            </a:r>
            <a:r>
              <a:rPr lang="en-US" sz="2400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Brown algae have the pigment </a:t>
            </a:r>
            <a:r>
              <a:rPr lang="en-US" sz="2400" b="1" dirty="0" err="1" smtClean="0"/>
              <a:t>fucoxanthin</a:t>
            </a:r>
            <a:r>
              <a:rPr lang="en-US" sz="2400" b="1" dirty="0" smtClean="0"/>
              <a:t>, </a:t>
            </a:r>
            <a:r>
              <a:rPr lang="en-US" sz="2400" dirty="0" smtClean="0"/>
              <a:t>in addition to chlorophyll.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These algae are almost entirely marine species.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They are the largest algae—some are longer than 100 ft.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Brown algae tend to grow in colder ocean waters (with the exception of </a:t>
            </a:r>
            <a:r>
              <a:rPr lang="en-US" sz="2400" b="1" i="1" dirty="0" err="1" smtClean="0"/>
              <a:t>Sargassum</a:t>
            </a:r>
            <a:r>
              <a:rPr lang="en-US" sz="2400" dirty="0" smtClean="0"/>
              <a:t>, which is common in the Gulf Stream).</a:t>
            </a:r>
            <a:endParaRPr lang="en-US" sz="2400" dirty="0"/>
          </a:p>
        </p:txBody>
      </p:sp>
      <p:pic>
        <p:nvPicPr>
          <p:cNvPr id="5" name="Content Placeholder 4" descr="Fucus Brown alga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53000" y="3657600"/>
            <a:ext cx="3106208" cy="2329656"/>
          </a:xfrm>
        </p:spPr>
      </p:pic>
      <p:pic>
        <p:nvPicPr>
          <p:cNvPr id="6" name="Picture 5" descr="Kel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981200"/>
            <a:ext cx="1524000" cy="1143000"/>
          </a:xfrm>
          <a:prstGeom prst="rect">
            <a:avLst/>
          </a:prstGeom>
        </p:spPr>
      </p:pic>
      <p:pic>
        <p:nvPicPr>
          <p:cNvPr id="7" name="Picture 6" descr="Sargass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1752600"/>
            <a:ext cx="1955800" cy="1466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Phylum </a:t>
            </a:r>
            <a:r>
              <a:rPr lang="en-US" b="1" u="sng" dirty="0" err="1" smtClean="0"/>
              <a:t>Rhodophyta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Phylum </a:t>
            </a:r>
            <a:r>
              <a:rPr lang="en-US" sz="2400" b="1" dirty="0" err="1" smtClean="0"/>
              <a:t>Rhodophyta</a:t>
            </a:r>
            <a:r>
              <a:rPr lang="en-US" sz="2400" b="1" dirty="0" smtClean="0"/>
              <a:t> </a:t>
            </a:r>
            <a:r>
              <a:rPr lang="en-US" sz="2400" dirty="0" smtClean="0"/>
              <a:t>includes the red algae (e.g. Irish moss).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Like brown algae, most red algae are found in the marine environment.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Red algae contain the pigment </a:t>
            </a:r>
            <a:r>
              <a:rPr lang="en-US" sz="2400" b="1" dirty="0" err="1" smtClean="0"/>
              <a:t>phycoerythrin</a:t>
            </a:r>
            <a:r>
              <a:rPr lang="en-US" sz="2400" b="1" dirty="0" smtClean="0"/>
              <a:t> </a:t>
            </a:r>
            <a:r>
              <a:rPr lang="en-US" sz="2400" dirty="0" smtClean="0"/>
              <a:t>in addition to chlorophyll.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Because of their accessory pigments, red algae can collect light in both the </a:t>
            </a:r>
            <a:r>
              <a:rPr lang="en-US" sz="2400" dirty="0" err="1" smtClean="0"/>
              <a:t>photic</a:t>
            </a:r>
            <a:r>
              <a:rPr lang="en-US" sz="2400" dirty="0" smtClean="0"/>
              <a:t> and </a:t>
            </a:r>
            <a:r>
              <a:rPr lang="en-US" sz="2400" dirty="0" err="1" smtClean="0"/>
              <a:t>disphotic</a:t>
            </a:r>
            <a:r>
              <a:rPr lang="en-US" sz="2400" dirty="0" smtClean="0"/>
              <a:t> zone, and are found in deeper areas than other algae.</a:t>
            </a:r>
            <a:endParaRPr lang="en-US" sz="2400" dirty="0"/>
          </a:p>
        </p:txBody>
      </p:sp>
      <p:pic>
        <p:nvPicPr>
          <p:cNvPr id="5" name="Content Placeholder 4" descr="Irish mos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91200" y="1600200"/>
            <a:ext cx="1524000" cy="1143000"/>
          </a:xfrm>
        </p:spPr>
      </p:pic>
      <p:pic>
        <p:nvPicPr>
          <p:cNvPr id="6" name="Picture 5" descr="Rhodophy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971800"/>
            <a:ext cx="3322320" cy="252328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Sea-grasses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Sea-grasses</a:t>
            </a:r>
            <a:r>
              <a:rPr lang="en-US" sz="2400" dirty="0" smtClean="0"/>
              <a:t> are vascular plants that have adapted to life underwater.  They are totally </a:t>
            </a:r>
            <a:r>
              <a:rPr lang="en-US" sz="2400" b="1" dirty="0" err="1" smtClean="0"/>
              <a:t>submergent</a:t>
            </a:r>
            <a:r>
              <a:rPr lang="en-US" sz="2400" dirty="0" smtClean="0"/>
              <a:t> (meaning that no part of them rises above the water’s surface).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Sea-grasses are </a:t>
            </a:r>
            <a:r>
              <a:rPr lang="en-US" sz="2400" b="1" dirty="0" smtClean="0"/>
              <a:t>angiosperms</a:t>
            </a:r>
            <a:r>
              <a:rPr lang="en-US" sz="2400" dirty="0" smtClean="0"/>
              <a:t> (flowering plants), related to the grasses we have on land.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There are three common varieties of sea-grass in Florida: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 smtClean="0"/>
              <a:t>Turtle grass (</a:t>
            </a:r>
            <a:r>
              <a:rPr lang="en-US" sz="2000" b="1" i="1" dirty="0" err="1" smtClean="0"/>
              <a:t>Thalassia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testudium</a:t>
            </a:r>
            <a:r>
              <a:rPr lang="en-US" sz="2000" b="1" i="1" dirty="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 smtClean="0"/>
              <a:t>Shoal grass (</a:t>
            </a:r>
            <a:r>
              <a:rPr lang="en-US" sz="2000" b="1" i="1" dirty="0" err="1" smtClean="0"/>
              <a:t>Halodule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wrightii</a:t>
            </a:r>
            <a:r>
              <a:rPr lang="en-US" sz="2000" b="1" i="1" dirty="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b="1" dirty="0" smtClean="0"/>
              <a:t>Manatee grass (</a:t>
            </a:r>
            <a:r>
              <a:rPr lang="en-US" sz="2000" b="1" i="1" dirty="0" err="1" smtClean="0"/>
              <a:t>Syringodium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filiforme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pic>
        <p:nvPicPr>
          <p:cNvPr id="5" name="Content Placeholder 4" descr="sea grass bed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90800"/>
            <a:ext cx="1948832" cy="1295400"/>
          </a:xfrm>
        </p:spPr>
      </p:pic>
      <p:pic>
        <p:nvPicPr>
          <p:cNvPr id="6" name="Picture 5" descr="turtle grass b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4495800"/>
            <a:ext cx="2819400" cy="1887432"/>
          </a:xfrm>
          <a:prstGeom prst="rect">
            <a:avLst/>
          </a:prstGeom>
        </p:spPr>
      </p:pic>
      <p:pic>
        <p:nvPicPr>
          <p:cNvPr id="7" name="Picture 6" descr="turtle gra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2057400"/>
            <a:ext cx="1371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Functions of Sea-grasses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Sea-grasses are useful in a number of ways: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They provide oxygen for gilled animals in the water.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They provide food and are the base of many food chains.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They assist in maintaining water clarity by trapping sediments.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They reduce erosion and stabilize soft sediments.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They provide shelter for smaller animals and hence, are often considered the </a:t>
            </a:r>
            <a:r>
              <a:rPr lang="en-US" sz="2400" b="1" dirty="0" smtClean="0"/>
              <a:t>nursery grounds of the sea.</a:t>
            </a:r>
            <a:endParaRPr lang="en-US" sz="2400" dirty="0" smtClean="0"/>
          </a:p>
          <a:p>
            <a:pPr lvl="1">
              <a:buFont typeface="Courier New" pitchFamily="49" charset="0"/>
              <a:buChar char="o"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Emergent Plants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Emergent plants</a:t>
            </a:r>
            <a:r>
              <a:rPr lang="en-US" sz="2400" dirty="0" smtClean="0"/>
              <a:t> are vascular plants that are rooted in the bottom, below the water’s surface, but whose stems and leaves emerge from the water.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These plants are salt-tolerant and help stabilize shorelines.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Examples include mangrove trees (red, black and white), salt marsh cord grass (</a:t>
            </a:r>
            <a:r>
              <a:rPr lang="en-US" sz="2400" b="1" i="1" dirty="0" err="1" smtClean="0"/>
              <a:t>Spartina</a:t>
            </a:r>
            <a:r>
              <a:rPr lang="en-US" sz="2400" dirty="0" smtClean="0"/>
              <a:t>), rushes (</a:t>
            </a:r>
            <a:r>
              <a:rPr lang="en-US" sz="2400" b="1" i="1" dirty="0" err="1" smtClean="0"/>
              <a:t>Juncus</a:t>
            </a:r>
            <a:r>
              <a:rPr lang="en-US" sz="2400" dirty="0" smtClean="0"/>
              <a:t>), and salt grass (</a:t>
            </a:r>
            <a:r>
              <a:rPr lang="en-US" sz="2400" b="1" i="1" dirty="0" err="1" smtClean="0"/>
              <a:t>Distichlis</a:t>
            </a:r>
            <a:r>
              <a:rPr lang="en-US" sz="2400" b="1" i="1" dirty="0" smtClean="0"/>
              <a:t>)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b="1" dirty="0"/>
          </a:p>
        </p:txBody>
      </p:sp>
      <p:pic>
        <p:nvPicPr>
          <p:cNvPr id="6" name="Content Placeholder 5" descr="saltmars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981200"/>
            <a:ext cx="1621410" cy="1219200"/>
          </a:xfrm>
        </p:spPr>
      </p:pic>
      <p:pic>
        <p:nvPicPr>
          <p:cNvPr id="7" name="Picture 6" descr="saltmarsh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3627" y="3810000"/>
            <a:ext cx="2846373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628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Marine Science:</vt:lpstr>
      <vt:lpstr>Producers in the Marine Environment</vt:lpstr>
      <vt:lpstr>Marine Algae</vt:lpstr>
      <vt:lpstr>Phylum Chlorophyta</vt:lpstr>
      <vt:lpstr>Phylum Phaeophyta</vt:lpstr>
      <vt:lpstr>Phylum Rhodophyta</vt:lpstr>
      <vt:lpstr>Sea-grasses</vt:lpstr>
      <vt:lpstr>Functions of Sea-grasses</vt:lpstr>
      <vt:lpstr>Emergent Plants</vt:lpstr>
      <vt:lpstr>Mangroves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Science:</dc:title>
  <dc:creator>Renee Andrews</dc:creator>
  <cp:lastModifiedBy>Windows User</cp:lastModifiedBy>
  <cp:revision>5</cp:revision>
  <dcterms:created xsi:type="dcterms:W3CDTF">2010-01-08T17:40:06Z</dcterms:created>
  <dcterms:modified xsi:type="dcterms:W3CDTF">2014-02-03T20:24:03Z</dcterms:modified>
</cp:coreProperties>
</file>