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A72D9-504B-43A7-8251-C637D1654C08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8F22E3-EE40-4371-ABA4-1320D0CFB12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A72D9-504B-43A7-8251-C637D1654C08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22E3-EE40-4371-ABA4-1320D0CFB1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A72D9-504B-43A7-8251-C637D1654C08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22E3-EE40-4371-ABA4-1320D0CFB1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A72D9-504B-43A7-8251-C637D1654C08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8F22E3-EE40-4371-ABA4-1320D0CFB12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A72D9-504B-43A7-8251-C637D1654C08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8F22E3-EE40-4371-ABA4-1320D0CFB12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A72D9-504B-43A7-8251-C637D1654C08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8F22E3-EE40-4371-ABA4-1320D0CFB12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A72D9-504B-43A7-8251-C637D1654C08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8F22E3-EE40-4371-ABA4-1320D0CFB12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A72D9-504B-43A7-8251-C637D1654C08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8F22E3-EE40-4371-ABA4-1320D0CFB12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A72D9-504B-43A7-8251-C637D1654C08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8F22E3-EE40-4371-ABA4-1320D0CFB1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A72D9-504B-43A7-8251-C637D1654C08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8F22E3-EE40-4371-ABA4-1320D0CFB12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A72D9-504B-43A7-8251-C637D1654C08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8F22E3-EE40-4371-ABA4-1320D0CFB12D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13A72D9-504B-43A7-8251-C637D1654C08}" type="datetimeFigureOut">
              <a:rPr lang="en-US" smtClean="0"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B8F22E3-EE40-4371-ABA4-1320D0CFB12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371" y="972004"/>
            <a:ext cx="6766104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14400" y="-46264"/>
            <a:ext cx="7543800" cy="21526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600" b="1" dirty="0" smtClean="0"/>
              <a:t>Phylum Annelida  </a:t>
            </a:r>
            <a:endParaRPr lang="en-US" sz="6600" b="1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53885" y="5277304"/>
            <a:ext cx="6172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None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9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Segmented Worms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9628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715000" y="685800"/>
            <a:ext cx="3200400" cy="57912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Leeches:</a:t>
            </a:r>
            <a:endParaRPr lang="en-US" sz="2400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 smtClean="0"/>
              <a:t>They have no </a:t>
            </a:r>
            <a:r>
              <a:rPr lang="en-US" sz="1800" dirty="0"/>
              <a:t>setae </a:t>
            </a:r>
            <a:endParaRPr lang="en-US" sz="18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 smtClean="0"/>
              <a:t>They still have a clitellum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 smtClean="0"/>
              <a:t>They </a:t>
            </a:r>
            <a:r>
              <a:rPr lang="en-US" sz="1800" dirty="0"/>
              <a:t>have suckers front and back (for </a:t>
            </a:r>
            <a:r>
              <a:rPr lang="en-US" sz="1800" dirty="0" smtClean="0"/>
              <a:t>locomotion)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 smtClean="0"/>
              <a:t>They have raptorial </a:t>
            </a:r>
            <a:r>
              <a:rPr lang="en-US" sz="1800" dirty="0"/>
              <a:t>or parasitic (have anti-coagulant in saliva</a:t>
            </a:r>
            <a:r>
              <a:rPr lang="en-US" sz="1800" dirty="0" smtClean="0"/>
              <a:t>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 smtClean="0"/>
              <a:t>They are </a:t>
            </a:r>
            <a:r>
              <a:rPr lang="en-US" sz="1800" dirty="0"/>
              <a:t>not very segmented internally - lots of connective tissues </a:t>
            </a:r>
            <a:r>
              <a:rPr lang="en-US" sz="1800" dirty="0" smtClean="0"/>
              <a:t>instead.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 smtClean="0"/>
              <a:t>some </a:t>
            </a:r>
            <a:r>
              <a:rPr lang="en-US" sz="1800" dirty="0"/>
              <a:t>are again being used in medicine to help alleviate tissue swelling </a:t>
            </a:r>
            <a:r>
              <a:rPr lang="en-US" sz="1800" dirty="0" smtClean="0"/>
              <a:t>(</a:t>
            </a:r>
            <a:r>
              <a:rPr lang="en-US" sz="1800" dirty="0"/>
              <a:t>anti-coagulants).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Hirudinea</a:t>
            </a:r>
            <a:r>
              <a:rPr lang="en-US" dirty="0"/>
              <a:t>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685800"/>
            <a:ext cx="4536831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61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9200"/>
            <a:ext cx="9448800" cy="2152650"/>
          </a:xfrm>
        </p:spPr>
        <p:txBody>
          <a:bodyPr/>
          <a:lstStyle/>
          <a:p>
            <a:r>
              <a:rPr lang="en-US" dirty="0" smtClean="0"/>
              <a:t>Now for a quick activity… Please make it so that your table has exactly 3 people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3546809"/>
            <a:ext cx="3429000" cy="278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72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715491" y="3124200"/>
            <a:ext cx="6400800" cy="1728553"/>
          </a:xfrm>
        </p:spPr>
        <p:txBody>
          <a:bodyPr>
            <a:noAutofit/>
          </a:bodyPr>
          <a:lstStyle/>
          <a:p>
            <a:r>
              <a:rPr lang="en-US" sz="2000" dirty="0" smtClean="0"/>
              <a:t>You will be given three worm cookies in cups, when I say go you are to place the worm cookies in their correct phyla. The cookies should be ordered from left to right in the following order: Platyhelminthes/</a:t>
            </a:r>
            <a:r>
              <a:rPr lang="en-US" sz="2000" dirty="0" err="1" smtClean="0"/>
              <a:t>Nematoda</a:t>
            </a:r>
            <a:r>
              <a:rPr lang="en-US" sz="2000" dirty="0" smtClean="0"/>
              <a:t>/Annelida </a:t>
            </a:r>
          </a:p>
          <a:p>
            <a:r>
              <a:rPr lang="en-US" sz="2000" dirty="0" smtClean="0"/>
              <a:t>The winning group will get a Free HW pass (Which cannot be used on any part of the Research Project)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5715000"/>
            <a:ext cx="7543800" cy="914400"/>
          </a:xfrm>
        </p:spPr>
        <p:txBody>
          <a:bodyPr/>
          <a:lstStyle/>
          <a:p>
            <a:r>
              <a:rPr lang="en-US" dirty="0" smtClean="0"/>
              <a:t>Now since we are worm experts…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5943600" cy="2526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88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18" b="23518"/>
          <a:stretch>
            <a:fillRect/>
          </a:stretch>
        </p:blipFill>
        <p:spPr>
          <a:xfrm>
            <a:off x="1447800" y="609600"/>
            <a:ext cx="6611979" cy="2511425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667000" y="3429000"/>
            <a:ext cx="6019800" cy="720804"/>
          </a:xfrm>
        </p:spPr>
        <p:txBody>
          <a:bodyPr>
            <a:noAutofit/>
          </a:bodyPr>
          <a:lstStyle/>
          <a:p>
            <a:r>
              <a:rPr lang="en-US" sz="2400" dirty="0" smtClean="0"/>
              <a:t>What are the two other phyla of worms that we just learned, one was on your test?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7240" y="4876800"/>
            <a:ext cx="8595360" cy="914400"/>
          </a:xfrm>
        </p:spPr>
        <p:txBody>
          <a:bodyPr/>
          <a:lstStyle/>
          <a:p>
            <a:r>
              <a:rPr lang="en-US" dirty="0" smtClean="0"/>
              <a:t>Unit 7 Worms 3 Slide Recap!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19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95400"/>
            <a:ext cx="4031088" cy="3019425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638800" y="76200"/>
            <a:ext cx="3352800" cy="6629400"/>
          </a:xfrm>
        </p:spPr>
        <p:txBody>
          <a:bodyPr>
            <a:normAutofit/>
          </a:bodyPr>
          <a:lstStyle/>
          <a:p>
            <a:r>
              <a:rPr lang="en-US" b="1" dirty="0"/>
              <a:t>Flat worms (12,000 species</a:t>
            </a:r>
            <a:r>
              <a:rPr lang="en-US" b="1" dirty="0" smtClean="0"/>
              <a:t>)</a:t>
            </a:r>
          </a:p>
          <a:p>
            <a:r>
              <a:rPr lang="en-US" i="1" dirty="0" smtClean="0"/>
              <a:t>Things you should know: </a:t>
            </a:r>
            <a:endParaRPr lang="en-US" i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What kind of symmetry?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What was the term for having a defined head?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How many layers of tissues, and what are they?</a:t>
            </a:r>
          </a:p>
          <a:p>
            <a:r>
              <a:rPr lang="en-US" i="1" dirty="0" smtClean="0"/>
              <a:t>Things you might know:</a:t>
            </a:r>
            <a:endParaRPr lang="en-US" i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They are typically flattened </a:t>
            </a:r>
            <a:r>
              <a:rPr lang="en-US" dirty="0" err="1"/>
              <a:t>dorso</a:t>
            </a:r>
            <a:r>
              <a:rPr lang="en-US" dirty="0"/>
              <a:t>-ventrally (thin from front to back</a:t>
            </a:r>
            <a:r>
              <a:rPr lang="en-US" dirty="0" smtClean="0"/>
              <a:t>).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They sometimes contain a gut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They are acoelomate </a:t>
            </a:r>
            <a:r>
              <a:rPr lang="en-US" dirty="0"/>
              <a:t>(no body cavity</a:t>
            </a:r>
            <a:r>
              <a:rPr lang="en-US" dirty="0" smtClean="0"/>
              <a:t>).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They have </a:t>
            </a:r>
            <a:r>
              <a:rPr lang="en-US" dirty="0"/>
              <a:t>distinct organs and organ systems (e.g., digestive, nervous, reproductive, etc. </a:t>
            </a:r>
            <a:endParaRPr lang="en-US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They DO NOT have a </a:t>
            </a:r>
            <a:r>
              <a:rPr lang="en-US" dirty="0"/>
              <a:t>circulatory system</a:t>
            </a:r>
            <a:r>
              <a:rPr lang="en-US" dirty="0" smtClean="0"/>
              <a:t>!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It has the following classes: </a:t>
            </a:r>
            <a:r>
              <a:rPr lang="en-US" dirty="0" err="1" smtClean="0"/>
              <a:t>cestoda</a:t>
            </a:r>
            <a:r>
              <a:rPr lang="en-US" dirty="0" smtClean="0"/>
              <a:t> (tape worms), </a:t>
            </a:r>
            <a:r>
              <a:rPr lang="en-US" dirty="0" err="1" smtClean="0"/>
              <a:t>trematoda</a:t>
            </a:r>
            <a:r>
              <a:rPr lang="en-US" dirty="0" smtClean="0"/>
              <a:t> (flukes), </a:t>
            </a:r>
            <a:r>
              <a:rPr lang="en-US" dirty="0" err="1" smtClean="0"/>
              <a:t>monogea</a:t>
            </a:r>
            <a:r>
              <a:rPr lang="en-US" dirty="0" smtClean="0"/>
              <a:t> (flukes), </a:t>
            </a:r>
            <a:r>
              <a:rPr lang="en-US" dirty="0" err="1" smtClean="0"/>
              <a:t>turbellaria</a:t>
            </a:r>
            <a:r>
              <a:rPr lang="en-US" dirty="0" smtClean="0"/>
              <a:t> (planarians)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4648200"/>
            <a:ext cx="4861560" cy="1981200"/>
          </a:xfrm>
        </p:spPr>
        <p:txBody>
          <a:bodyPr/>
          <a:lstStyle/>
          <a:p>
            <a:r>
              <a:rPr lang="en-US" dirty="0" smtClean="0"/>
              <a:t>Platyhelminthes Recap!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82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09600"/>
            <a:ext cx="3170981" cy="3757613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715000" y="228600"/>
            <a:ext cx="3276600" cy="5791199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R</a:t>
            </a:r>
            <a:r>
              <a:rPr lang="en-US" b="1" dirty="0" smtClean="0"/>
              <a:t>ound </a:t>
            </a:r>
            <a:r>
              <a:rPr lang="en-US" b="1" dirty="0"/>
              <a:t>worms </a:t>
            </a:r>
            <a:endParaRPr lang="en-US" b="1" dirty="0" smtClean="0"/>
          </a:p>
          <a:p>
            <a:r>
              <a:rPr lang="en-US" dirty="0" smtClean="0"/>
              <a:t>(</a:t>
            </a:r>
            <a:r>
              <a:rPr lang="en-US" dirty="0"/>
              <a:t>90,000 described species, though probably many more exist) </a:t>
            </a:r>
            <a:endParaRPr lang="en-US" dirty="0" smtClean="0"/>
          </a:p>
          <a:p>
            <a:r>
              <a:rPr lang="en-US" i="1" dirty="0" smtClean="0"/>
              <a:t>Things you should/might  know: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What would the cross section of this worm look like? </a:t>
            </a: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They differ from Flatworms in regards to body cavity how?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They do </a:t>
            </a:r>
            <a:r>
              <a:rPr lang="en-US" dirty="0"/>
              <a:t>not have cilia, but have a thick cuticle. Together with </a:t>
            </a:r>
            <a:r>
              <a:rPr lang="en-US" dirty="0" err="1"/>
              <a:t>pseudocoelom</a:t>
            </a:r>
            <a:r>
              <a:rPr lang="en-US" dirty="0"/>
              <a:t> (which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provides a hydrostatic skeleton) provides a skeleton for the worm.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They have a complete </a:t>
            </a:r>
            <a:r>
              <a:rPr lang="en-US" dirty="0"/>
              <a:t>digestive </a:t>
            </a:r>
            <a:r>
              <a:rPr lang="en-US" dirty="0" smtClean="0"/>
              <a:t>tract. </a:t>
            </a:r>
            <a:r>
              <a:rPr lang="en-US" dirty="0"/>
              <a:t>(</a:t>
            </a:r>
            <a:r>
              <a:rPr lang="en-US" dirty="0" smtClean="0"/>
              <a:t>mouth </a:t>
            </a:r>
            <a:r>
              <a:rPr lang="en-US" dirty="0"/>
              <a:t>-&gt; </a:t>
            </a:r>
            <a:r>
              <a:rPr lang="en-US" dirty="0" smtClean="0"/>
              <a:t>anus)</a:t>
            </a: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They only </a:t>
            </a:r>
            <a:r>
              <a:rPr lang="en-US" dirty="0"/>
              <a:t>have longitudinal muscles. Therefore move by “thrashing” or “whipping” around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Still they DO NOT have a circulatory system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4953000"/>
            <a:ext cx="7543800" cy="914400"/>
          </a:xfrm>
        </p:spPr>
        <p:txBody>
          <a:bodyPr/>
          <a:lstStyle/>
          <a:p>
            <a:r>
              <a:rPr lang="en-US" dirty="0" err="1" smtClean="0"/>
              <a:t>Nematoda</a:t>
            </a:r>
            <a:r>
              <a:rPr lang="en-US" dirty="0" smtClean="0"/>
              <a:t> Recap!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38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68" b="21468"/>
          <a:stretch>
            <a:fillRect/>
          </a:stretch>
        </p:blipFill>
        <p:spPr>
          <a:xfrm>
            <a:off x="990600" y="304800"/>
            <a:ext cx="7467600" cy="2835708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743200" y="3276600"/>
            <a:ext cx="6400800" cy="1523999"/>
          </a:xfrm>
        </p:spPr>
        <p:txBody>
          <a:bodyPr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 smtClean="0"/>
              <a:t>There are about </a:t>
            </a:r>
            <a:r>
              <a:rPr lang="en-US" sz="1800" dirty="0"/>
              <a:t>12,000 </a:t>
            </a:r>
            <a:r>
              <a:rPr lang="en-US" sz="1800" dirty="0" smtClean="0"/>
              <a:t>species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 smtClean="0"/>
              <a:t>an </a:t>
            </a:r>
            <a:r>
              <a:rPr lang="en-US" sz="1800" dirty="0"/>
              <a:t>old theory says they gave rise to the arthropods. More recent information seems to </a:t>
            </a:r>
            <a:r>
              <a:rPr lang="en-US" sz="1800" dirty="0" smtClean="0"/>
              <a:t>contradict </a:t>
            </a:r>
            <a:r>
              <a:rPr lang="en-US" sz="1800" dirty="0"/>
              <a:t>this, </a:t>
            </a:r>
            <a:r>
              <a:rPr lang="en-US" sz="1800" dirty="0" smtClean="0"/>
              <a:t>though.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 smtClean="0"/>
              <a:t>earthworms </a:t>
            </a:r>
            <a:r>
              <a:rPr lang="en-US" sz="1800" dirty="0"/>
              <a:t>and leeches probably best known examples.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5334000"/>
            <a:ext cx="7543800" cy="914400"/>
          </a:xfrm>
        </p:spPr>
        <p:txBody>
          <a:bodyPr/>
          <a:lstStyle/>
          <a:p>
            <a:r>
              <a:rPr lang="en-US" dirty="0" smtClean="0"/>
              <a:t>Segmented Worms-</a:t>
            </a:r>
            <a:br>
              <a:rPr lang="en-US" dirty="0" smtClean="0"/>
            </a:br>
            <a:r>
              <a:rPr lang="en-US" dirty="0" smtClean="0"/>
              <a:t>Phylum Annelida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60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33600"/>
            <a:ext cx="4132819" cy="3095625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943600" y="228600"/>
            <a:ext cx="3352800" cy="601980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They have a true </a:t>
            </a:r>
            <a:r>
              <a:rPr lang="en-US" dirty="0"/>
              <a:t>coelom, though partitioned by septa </a:t>
            </a:r>
            <a:r>
              <a:rPr lang="en-US" dirty="0" smtClean="0"/>
              <a:t>(</a:t>
            </a:r>
            <a:r>
              <a:rPr lang="en-US" dirty="0"/>
              <a:t>septa are incomplete in </a:t>
            </a:r>
            <a:r>
              <a:rPr lang="en-US" dirty="0" err="1"/>
              <a:t>polychaetes</a:t>
            </a:r>
            <a:r>
              <a:rPr lang="en-US" dirty="0" smtClean="0"/>
              <a:t>).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They have a digestive </a:t>
            </a:r>
            <a:r>
              <a:rPr lang="en-US" dirty="0"/>
              <a:t>tract, blood vessels, nerve cords run the length of the animal </a:t>
            </a:r>
            <a:endParaRPr lang="en-US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They have “heart</a:t>
            </a:r>
            <a:r>
              <a:rPr lang="en-US" dirty="0"/>
              <a:t>” (actually pumping blood vessels) and blood vessels present (</a:t>
            </a:r>
            <a:r>
              <a:rPr lang="en-US" dirty="0" smtClean="0"/>
              <a:t>earthworms respire through skin-closed system), SO THEY DO HAVE A CIRCULATORY SYSTEM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They have </a:t>
            </a:r>
            <a:r>
              <a:rPr lang="en-US" dirty="0" err="1" smtClean="0"/>
              <a:t>metanephridia</a:t>
            </a:r>
            <a:r>
              <a:rPr lang="en-US" dirty="0" smtClean="0"/>
              <a:t> </a:t>
            </a:r>
            <a:r>
              <a:rPr lang="en-US" dirty="0"/>
              <a:t>(a primitive </a:t>
            </a:r>
            <a:r>
              <a:rPr lang="en-US" dirty="0" smtClean="0"/>
              <a:t>kidney)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They also brain-like ganglia (biological tissue)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They are hermaphroditic</a:t>
            </a:r>
            <a:r>
              <a:rPr lang="en-US" dirty="0"/>
              <a:t>, but cross fertilize (clitellum is reproductive organ). </a:t>
            </a:r>
            <a:endParaRPr lang="en-US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They have a variety of muscles </a:t>
            </a:r>
            <a:r>
              <a:rPr lang="en-US" dirty="0"/>
              <a:t>- circular, longitudinal, others</a:t>
            </a:r>
            <a:r>
              <a:rPr lang="en-US" dirty="0" smtClean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 They have a hydrostatic skeleton (</a:t>
            </a:r>
            <a:r>
              <a:rPr lang="en-US" dirty="0" err="1" smtClean="0"/>
              <a:t>coelom+muscles</a:t>
            </a:r>
            <a:r>
              <a:rPr lang="en-US" dirty="0"/>
              <a:t>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4636"/>
            <a:ext cx="6477000" cy="914400"/>
          </a:xfrm>
        </p:spPr>
        <p:txBody>
          <a:bodyPr/>
          <a:lstStyle/>
          <a:p>
            <a:r>
              <a:rPr lang="en-US" sz="4800" dirty="0" smtClean="0"/>
              <a:t>Major Characteristics!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9759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7543800" cy="2152650"/>
          </a:xfrm>
        </p:spPr>
        <p:txBody>
          <a:bodyPr/>
          <a:lstStyle/>
          <a:p>
            <a:r>
              <a:rPr lang="en-US" dirty="0" smtClean="0"/>
              <a:t>Phylum Annelida has 3 classes: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7455" y="1905000"/>
            <a:ext cx="7010400" cy="3406309"/>
          </a:xfrm>
        </p:spPr>
        <p:txBody>
          <a:bodyPr>
            <a:norm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4000" dirty="0" err="1" smtClean="0"/>
              <a:t>Polychaetes</a:t>
            </a:r>
            <a:endParaRPr lang="en-US" sz="4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4000" dirty="0" err="1" smtClean="0"/>
              <a:t>Oligochaeta</a:t>
            </a:r>
            <a:r>
              <a:rPr lang="en-US" sz="4000" dirty="0" smtClean="0"/>
              <a:t>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4000" dirty="0" err="1" smtClean="0"/>
              <a:t>Hirudinea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057400"/>
            <a:ext cx="3031958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2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82" b="21982"/>
          <a:stretch>
            <a:fillRect/>
          </a:stretch>
        </p:blipFill>
        <p:spPr>
          <a:xfrm>
            <a:off x="914400" y="228600"/>
            <a:ext cx="6705600" cy="2546350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743200" y="3200400"/>
            <a:ext cx="6172200" cy="1676399"/>
          </a:xfrm>
        </p:spPr>
        <p:txBody>
          <a:bodyPr>
            <a:no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They contain </a:t>
            </a:r>
            <a:r>
              <a:rPr lang="en-US" dirty="0" err="1" smtClean="0"/>
              <a:t>parapodia</a:t>
            </a:r>
            <a:r>
              <a:rPr lang="en-US" dirty="0" smtClean="0"/>
              <a:t> </a:t>
            </a:r>
            <a:r>
              <a:rPr lang="en-US" dirty="0"/>
              <a:t>- “pair” of lobes (paddles) with setae (stiff hair like projections </a:t>
            </a:r>
            <a:r>
              <a:rPr lang="en-US" dirty="0" smtClean="0"/>
              <a:t>used </a:t>
            </a:r>
            <a:r>
              <a:rPr lang="en-US" dirty="0"/>
              <a:t>for traction) that help worm move. </a:t>
            </a:r>
            <a:endParaRPr lang="en-US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These </a:t>
            </a:r>
            <a:r>
              <a:rPr lang="en-US" dirty="0" err="1"/>
              <a:t>parapodia</a:t>
            </a:r>
            <a:r>
              <a:rPr lang="en-US" dirty="0"/>
              <a:t> are also </a:t>
            </a:r>
            <a:r>
              <a:rPr lang="en-US" dirty="0" smtClean="0"/>
              <a:t>vascularized </a:t>
            </a:r>
            <a:r>
              <a:rPr lang="en-US" dirty="0"/>
              <a:t>(i.e., supplied with lots of blood vessels) for </a:t>
            </a:r>
            <a:r>
              <a:rPr lang="en-US" dirty="0" smtClean="0"/>
              <a:t>respiration.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Contain no </a:t>
            </a:r>
            <a:r>
              <a:rPr lang="en-US" dirty="0"/>
              <a:t>permanent </a:t>
            </a:r>
            <a:r>
              <a:rPr lang="en-US" dirty="0" smtClean="0"/>
              <a:t>gonads.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They feed </a:t>
            </a:r>
            <a:r>
              <a:rPr lang="en-US" dirty="0"/>
              <a:t>in many different </a:t>
            </a:r>
            <a:r>
              <a:rPr lang="en-US" dirty="0" smtClean="0"/>
              <a:t>ways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Mostly </a:t>
            </a:r>
            <a:r>
              <a:rPr lang="en-US" dirty="0"/>
              <a:t>marine.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5334000"/>
            <a:ext cx="7543800" cy="914400"/>
          </a:xfrm>
        </p:spPr>
        <p:txBody>
          <a:bodyPr/>
          <a:lstStyle/>
          <a:p>
            <a:r>
              <a:rPr lang="en-US" dirty="0" err="1"/>
              <a:t>Polychaetes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17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14400"/>
            <a:ext cx="3365500" cy="3382328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715000" y="685800"/>
            <a:ext cx="3276600" cy="6019799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Earthworms:</a:t>
            </a:r>
          </a:p>
          <a:p>
            <a:endParaRPr lang="en-US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They live </a:t>
            </a:r>
            <a:r>
              <a:rPr lang="en-US" dirty="0"/>
              <a:t>in soil and fresh </a:t>
            </a:r>
            <a:r>
              <a:rPr lang="en-US" dirty="0" smtClean="0"/>
              <a:t>water.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They only </a:t>
            </a:r>
            <a:r>
              <a:rPr lang="en-US" dirty="0"/>
              <a:t>have a few setae per segment, and no </a:t>
            </a:r>
            <a:r>
              <a:rPr lang="en-US" dirty="0" err="1" smtClean="0"/>
              <a:t>parapodia</a:t>
            </a:r>
            <a:r>
              <a:rPr lang="en-US" dirty="0"/>
              <a:t> (un-jointed lateral outgrowths that bear the </a:t>
            </a:r>
            <a:r>
              <a:rPr lang="en-US" dirty="0" smtClean="0"/>
              <a:t>chaetae)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The clitellum (glandular, non-segmented section near the head) is </a:t>
            </a:r>
            <a:r>
              <a:rPr lang="en-US" dirty="0"/>
              <a:t>used for mating (line up and transfer sperm across clitellum</a:t>
            </a:r>
            <a:r>
              <a:rPr lang="en-US" dirty="0" smtClean="0"/>
              <a:t>).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They feed </a:t>
            </a:r>
            <a:r>
              <a:rPr lang="en-US" dirty="0"/>
              <a:t>on soil nutrients and decaying vegetation. Important in keeping soil </a:t>
            </a:r>
            <a:r>
              <a:rPr lang="en-US" dirty="0" smtClean="0"/>
              <a:t>aerated</a:t>
            </a:r>
            <a:r>
              <a:rPr lang="en-US" dirty="0"/>
              <a:t>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Oligochaeta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89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180</TotalTime>
  <Words>701</Words>
  <Application>Microsoft Office PowerPoint</Application>
  <PresentationFormat>On-screen Show (4:3)</PresentationFormat>
  <Paragraphs>73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Elemental</vt:lpstr>
      <vt:lpstr>PowerPoint Presentation</vt:lpstr>
      <vt:lpstr>Unit 7 Worms 3 Slide Recap!</vt:lpstr>
      <vt:lpstr>Platyhelminthes Recap!</vt:lpstr>
      <vt:lpstr>Nematoda Recap!</vt:lpstr>
      <vt:lpstr>Segmented Worms- Phylum Annelida</vt:lpstr>
      <vt:lpstr>Major Characteristics!</vt:lpstr>
      <vt:lpstr>Phylum Annelida has 3 classes:</vt:lpstr>
      <vt:lpstr>Polychaetes</vt:lpstr>
      <vt:lpstr>Oligochaeta </vt:lpstr>
      <vt:lpstr>Hirudinea </vt:lpstr>
      <vt:lpstr>Now for a quick activity… Please make it so that your table has exactly 3 people </vt:lpstr>
      <vt:lpstr>Now since we are worm experts…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Phylum Annelida</dc:title>
  <dc:creator>Owner</dc:creator>
  <cp:lastModifiedBy>Owner</cp:lastModifiedBy>
  <cp:revision>14</cp:revision>
  <dcterms:created xsi:type="dcterms:W3CDTF">2014-03-14T00:20:04Z</dcterms:created>
  <dcterms:modified xsi:type="dcterms:W3CDTF">2014-03-14T03:20:28Z</dcterms:modified>
</cp:coreProperties>
</file>